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7"/>
  </p:notesMasterIdLst>
  <p:sldIdLst>
    <p:sldId id="257" r:id="rId2"/>
    <p:sldId id="258" r:id="rId3"/>
    <p:sldId id="263" r:id="rId4"/>
    <p:sldId id="259" r:id="rId5"/>
    <p:sldId id="272" r:id="rId6"/>
    <p:sldId id="273" r:id="rId7"/>
    <p:sldId id="274" r:id="rId8"/>
    <p:sldId id="261" r:id="rId9"/>
    <p:sldId id="275" r:id="rId10"/>
    <p:sldId id="279" r:id="rId11"/>
    <p:sldId id="277" r:id="rId12"/>
    <p:sldId id="270" r:id="rId13"/>
    <p:sldId id="278" r:id="rId14"/>
    <p:sldId id="266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99" autoAdjust="0"/>
  </p:normalViewPr>
  <p:slideViewPr>
    <p:cSldViewPr>
      <p:cViewPr varScale="1">
        <p:scale>
          <a:sx n="74" d="100"/>
          <a:sy n="74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1A37A-1385-45B6-93C9-B80ACF0FA1BA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DAB2C-2896-4D32-89D2-E6922AE58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0399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DAB2C-2896-4D32-89D2-E6922AE5871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322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DAB2C-2896-4D32-89D2-E6922AE5871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9463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DAB2C-2896-4D32-89D2-E6922AE5871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" y="79248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МБДОУ №5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Инновационная площадка </a:t>
            </a:r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endParaRPr lang="ru-RU" sz="4000" dirty="0"/>
          </a:p>
        </p:txBody>
      </p:sp>
      <p:pic>
        <p:nvPicPr>
          <p:cNvPr id="4" name="Picture 2" descr="C:\Documents and Settings\Владелец\Рабочий стол\фото садика 5\DSCF0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112" y="3284984"/>
            <a:ext cx="3961864" cy="2996952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0624" y="3284984"/>
            <a:ext cx="3995936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348" y="514350"/>
            <a:ext cx="3526160" cy="1162050"/>
          </a:xfrm>
        </p:spPr>
        <p:txBody>
          <a:bodyPr/>
          <a:lstStyle/>
          <a:p>
            <a:r>
              <a:rPr lang="ru-RU" sz="3600" dirty="0" smtClean="0"/>
              <a:t>Подготовка кадров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анкетирование «Выявление особенностей работы по использованию ИКТ».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Проведен «Мастер класс» по использованию интерактивной доски.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Проведены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видеоуроки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«Использование интерактивной доски в работе с детьми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Курсы повышения квалификации ВИРО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62642">
            <a:off x="4895128" y="364108"/>
            <a:ext cx="3886521" cy="2931811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3877956"/>
            <a:ext cx="3960440" cy="28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9777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детьми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736466"/>
            <a:ext cx="3921198" cy="29408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857323"/>
            <a:ext cx="3876600" cy="29074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1844824"/>
            <a:ext cx="80752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Проведена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беседа на тему: «Для чего людям нужны компьютеры»,  «Правила поведения при занятиях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использованием интерактивного оборудования».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Проведены занятия ознакомительного характера: «Знакомство с интерактивной доской,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столом».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082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3565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ru-RU" b="1" dirty="0" smtClean="0"/>
          </a:p>
          <a:p>
            <a:pPr algn="ctr" eaLnBrk="1" hangingPunct="1">
              <a:buFontTx/>
              <a:buNone/>
              <a:defRPr/>
            </a:pPr>
            <a:r>
              <a:rPr lang="ru-RU" b="1" dirty="0" smtClean="0"/>
              <a:t>В нашей  копилке собраны  материалы </a:t>
            </a:r>
            <a:r>
              <a:rPr lang="ru-RU" b="1" dirty="0" smtClean="0"/>
              <a:t>по</a:t>
            </a:r>
            <a:r>
              <a:rPr lang="ru-RU" b="1" dirty="0" smtClean="0"/>
              <a:t> темам</a:t>
            </a:r>
            <a:endParaRPr lang="ru-RU" b="1" dirty="0" smtClean="0"/>
          </a:p>
          <a:p>
            <a:pPr eaLnBrk="1" hangingPunct="1">
              <a:buFontTx/>
              <a:buNone/>
              <a:defRPr/>
            </a:pPr>
            <a:r>
              <a:rPr lang="ru-RU" b="1" dirty="0" smtClean="0"/>
              <a:t>Познавательное развитие :</a:t>
            </a:r>
          </a:p>
          <a:p>
            <a:pPr eaLnBrk="1" hangingPunct="1">
              <a:buFontTx/>
              <a:buNone/>
              <a:defRPr/>
            </a:pPr>
            <a:r>
              <a:rPr lang="ru-RU" b="1" dirty="0"/>
              <a:t> </a:t>
            </a:r>
            <a:r>
              <a:rPr lang="ru-RU" b="1" dirty="0" smtClean="0"/>
              <a:t>виды транспорта, дикие и домашние животные, овощи и  фрукты, мебель.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/>
              <a:t>Развитие речи: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/>
              <a:t>Звуковая культура речи, грамматический строй речи, связная речь, формирование словаря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/>
              <a:t>ФЭМП:</a:t>
            </a:r>
            <a:endParaRPr lang="ru-RU" b="1" dirty="0"/>
          </a:p>
          <a:p>
            <a:pPr eaLnBrk="1" hangingPunct="1">
              <a:buFontTx/>
              <a:buNone/>
              <a:defRPr/>
            </a:pPr>
            <a:r>
              <a:rPr lang="ru-RU" b="1" dirty="0" smtClean="0"/>
              <a:t>Геометрические фигуры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/>
              <a:t>Счет, ориентировка в пространстве</a:t>
            </a:r>
          </a:p>
          <a:p>
            <a:pPr eaLnBrk="1" hangingPunct="1">
              <a:buFontTx/>
              <a:buNone/>
              <a:defRPr/>
            </a:pPr>
            <a:endParaRPr lang="ru-RU" b="1" dirty="0" smtClean="0"/>
          </a:p>
          <a:p>
            <a:pPr eaLnBrk="1" hangingPunct="1">
              <a:buFontTx/>
              <a:buNone/>
              <a:defRPr/>
            </a:pPr>
            <a:endParaRPr lang="ru-RU" b="1" dirty="0" smtClean="0"/>
          </a:p>
        </p:txBody>
      </p:sp>
      <p:pic>
        <p:nvPicPr>
          <p:cNvPr id="13315" name="Picture 6" descr="1284977270_122700846_1-----12849772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8448" y="3933056"/>
            <a:ext cx="23146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0063" y="285751"/>
            <a:ext cx="8229600" cy="13573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900" dirty="0" smtClean="0"/>
              <a:t>Ожидаемые результаты: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642938" y="1124745"/>
            <a:ext cx="8033518" cy="518457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/>
              <a:t>дети легче усваивают понятия формы, цвета и величины;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/>
              <a:t>глубже постигаются понятия числа и множества;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/>
              <a:t>быстрее возникает умение ориентироваться на плоскости и в пространстве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/>
              <a:t>тренируется  эффективность внимания и память;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/>
              <a:t>раньше овладевают чтением и письмом;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/>
              <a:t>активно пополняется словарный запас;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/>
              <a:t>развивается мелкая моторика, формируется тончайшая координация движений глаз.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/>
              <a:t>уменьшается время, как простой реакции, так и реакции выбора;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/>
              <a:t>воспитывается целеустремлённость и сосредоточенность;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/>
              <a:t>развивается воображение и творческие способности;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/>
              <a:t>развиваются  элементы наглядно-образного и теоретического мышления.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1172182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708400" y="404813"/>
            <a:ext cx="2057400" cy="6249987"/>
            <a:chOff x="5661" y="774"/>
            <a:chExt cx="1260" cy="3960"/>
          </a:xfrm>
        </p:grpSpPr>
        <p:sp>
          <p:nvSpPr>
            <p:cNvPr id="16388" name="Oval 8"/>
            <p:cNvSpPr>
              <a:spLocks noChangeArrowheads="1"/>
            </p:cNvSpPr>
            <p:nvPr/>
          </p:nvSpPr>
          <p:spPr bwMode="auto">
            <a:xfrm>
              <a:off x="5841" y="3834"/>
              <a:ext cx="900" cy="9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89" name="AutoShape 9"/>
            <p:cNvSpPr>
              <a:spLocks noChangeArrowheads="1"/>
            </p:cNvSpPr>
            <p:nvPr/>
          </p:nvSpPr>
          <p:spPr bwMode="auto">
            <a:xfrm>
              <a:off x="5661" y="774"/>
              <a:ext cx="1260" cy="2880"/>
            </a:xfrm>
            <a:prstGeom prst="flowChartManualOperation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</p:grpSp>
      <p:sp>
        <p:nvSpPr>
          <p:cNvPr id="860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8893175" cy="4968875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b="1" dirty="0" smtClean="0">
                <a:solidFill>
                  <a:srgbClr val="FF0066"/>
                </a:solidFill>
              </a:rPr>
              <a:t> </a:t>
            </a:r>
            <a:r>
              <a:rPr lang="ru-RU" sz="3200" b="1" dirty="0" smtClean="0">
                <a:solidFill>
                  <a:srgbClr val="FF0066"/>
                </a:solidFill>
              </a:rPr>
              <a:t>Интерактивное  оборудование  развивает множество интеллектуальных  навыков. Но нельзя забывать о норме. Всякое лекарство становится ядом если принято в неразумных дозах. Как и любые занятия, занятия с ИКТ требуют времени, правильного их использования, терпения и внимания со стороны педагогов.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209675"/>
          </a:xfrm>
          <a:gradFill rotWithShape="1">
            <a:gsLst>
              <a:gs pos="0">
                <a:srgbClr val="FF00FF"/>
              </a:gs>
              <a:gs pos="50000">
                <a:schemeClr val="hlink"/>
              </a:gs>
              <a:gs pos="100000">
                <a:srgbClr val="FF00FF"/>
              </a:gs>
            </a:gsLst>
            <a:lin ang="5400000" scaled="1"/>
          </a:gradFill>
          <a:ln w="57150" cmpd="thickThin">
            <a:solidFill>
              <a:srgbClr val="0000FF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Условия</a:t>
            </a:r>
            <a:r>
              <a:rPr lang="ru-RU" sz="4000" dirty="0" smtClean="0">
                <a:solidFill>
                  <a:srgbClr val="FF0000"/>
                </a:solidFill>
              </a:rPr>
              <a:t> для сбережения здоровья ребенка</a:t>
            </a:r>
            <a:r>
              <a:rPr lang="ru-RU" sz="4000" dirty="0" smtClean="0"/>
              <a:t> </a:t>
            </a:r>
          </a:p>
        </p:txBody>
      </p:sp>
      <p:sp>
        <p:nvSpPr>
          <p:cNvPr id="87044" name="AutoShape 4"/>
          <p:cNvSpPr>
            <a:spLocks noChangeArrowheads="1"/>
          </p:cNvSpPr>
          <p:nvPr/>
        </p:nvSpPr>
        <p:spPr bwMode="auto">
          <a:xfrm rot="10800000">
            <a:off x="0" y="2060575"/>
            <a:ext cx="1908175" cy="1008063"/>
          </a:xfrm>
          <a:prstGeom prst="wedgeRectCallout">
            <a:avLst>
              <a:gd name="adj1" fmla="val -61481"/>
              <a:gd name="adj2" fmla="val 109838"/>
            </a:avLst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Arial" charset="0"/>
              </a:rPr>
              <a:t>использование </a:t>
            </a:r>
            <a:r>
              <a:rPr lang="ru-RU" sz="1600" b="1" dirty="0" smtClean="0">
                <a:solidFill>
                  <a:srgbClr val="FFFF00"/>
                </a:solidFill>
                <a:latin typeface="Arial" charset="0"/>
              </a:rPr>
              <a:t>интерактивного оборудования </a:t>
            </a:r>
            <a:endParaRPr lang="ru-RU" sz="16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87045" name="AutoShape 5"/>
          <p:cNvSpPr>
            <a:spLocks noChangeArrowheads="1"/>
          </p:cNvSpPr>
          <p:nvPr/>
        </p:nvSpPr>
        <p:spPr bwMode="auto">
          <a:xfrm rot="10800000">
            <a:off x="0" y="5300663"/>
            <a:ext cx="4643438" cy="1557337"/>
          </a:xfrm>
          <a:prstGeom prst="wedgeRectCallout">
            <a:avLst>
              <a:gd name="adj1" fmla="val -49421"/>
              <a:gd name="adj2" fmla="val 295870"/>
            </a:avLst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Arial" charset="0"/>
              </a:rPr>
              <a:t>проведение гимнастики для глаз, во время работы необходимо периодически переводить взгляд ребенка с </a:t>
            </a:r>
            <a:r>
              <a:rPr lang="ru-RU" sz="1600" b="1" dirty="0" smtClean="0">
                <a:solidFill>
                  <a:srgbClr val="FFFF00"/>
                </a:solidFill>
                <a:latin typeface="Arial" charset="0"/>
              </a:rPr>
              <a:t>доски </a:t>
            </a:r>
            <a:r>
              <a:rPr lang="ru-RU" sz="1600" b="1" dirty="0">
                <a:solidFill>
                  <a:srgbClr val="FFFF00"/>
                </a:solidFill>
                <a:latin typeface="Arial" charset="0"/>
              </a:rPr>
              <a:t>каждые 1,5-2 мин. на несколько секунд и смена деятельности во время занятия </a:t>
            </a:r>
          </a:p>
        </p:txBody>
      </p:sp>
      <p:sp>
        <p:nvSpPr>
          <p:cNvPr id="87047" name="AutoShape 7"/>
          <p:cNvSpPr>
            <a:spLocks noChangeArrowheads="1"/>
          </p:cNvSpPr>
          <p:nvPr/>
        </p:nvSpPr>
        <p:spPr bwMode="auto">
          <a:xfrm rot="10800000">
            <a:off x="0" y="3429000"/>
            <a:ext cx="3529013" cy="1439863"/>
          </a:xfrm>
          <a:prstGeom prst="wedgeRectCallout">
            <a:avLst>
              <a:gd name="adj1" fmla="val -42356"/>
              <a:gd name="adj2" fmla="val 185829"/>
            </a:avLst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ru-RU" sz="1600" b="1">
                <a:solidFill>
                  <a:srgbClr val="FFFF00"/>
                </a:solidFill>
                <a:latin typeface="Arial" charset="0"/>
              </a:rPr>
              <a:t>включение в занятия игр, направленных на профилактику нарушений зрения и отработку зрительно-пространственных отношений </a:t>
            </a:r>
          </a:p>
        </p:txBody>
      </p:sp>
      <p:sp>
        <p:nvSpPr>
          <p:cNvPr id="87049" name="AutoShape 9"/>
          <p:cNvSpPr>
            <a:spLocks noChangeArrowheads="1"/>
          </p:cNvSpPr>
          <p:nvPr/>
        </p:nvSpPr>
        <p:spPr bwMode="auto">
          <a:xfrm rot="10800000">
            <a:off x="4859338" y="5300663"/>
            <a:ext cx="4284662" cy="1557337"/>
          </a:xfrm>
          <a:prstGeom prst="wedgeRectCallout">
            <a:avLst>
              <a:gd name="adj1" fmla="val 46440"/>
              <a:gd name="adj2" fmla="val 298213"/>
            </a:avLst>
          </a:prstGeom>
          <a:gradFill rotWithShape="1">
            <a:gsLst>
              <a:gs pos="0">
                <a:srgbClr val="0047FF"/>
              </a:gs>
              <a:gs pos="13000">
                <a:srgbClr val="000082"/>
              </a:gs>
              <a:gs pos="28000">
                <a:srgbClr val="0047FF"/>
              </a:gs>
              <a:gs pos="42000">
                <a:srgbClr val="000082"/>
              </a:gs>
              <a:gs pos="57001">
                <a:srgbClr val="0047FF"/>
              </a:gs>
              <a:gs pos="72000">
                <a:srgbClr val="000082"/>
              </a:gs>
              <a:gs pos="87000">
                <a:srgbClr val="0047FF"/>
              </a:gs>
              <a:gs pos="100000">
                <a:srgbClr val="000082"/>
              </a:gs>
            </a:gsLst>
            <a:lin ang="189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Arial" charset="0"/>
              </a:rPr>
              <a:t>работа с </a:t>
            </a:r>
            <a:r>
              <a:rPr lang="ru-RU" sz="1600" b="1" dirty="0" smtClean="0">
                <a:solidFill>
                  <a:srgbClr val="FFFF00"/>
                </a:solidFill>
                <a:latin typeface="Arial" charset="0"/>
              </a:rPr>
              <a:t>интерактивной доской </a:t>
            </a:r>
            <a:r>
              <a:rPr lang="ru-RU" sz="1600" b="1" dirty="0">
                <a:solidFill>
                  <a:srgbClr val="FFFF00"/>
                </a:solidFill>
                <a:latin typeface="Arial" charset="0"/>
              </a:rPr>
              <a:t>на одном занятии в течение короткого времени (5-10 мин.) и не более </a:t>
            </a:r>
            <a:r>
              <a:rPr lang="ru-RU" sz="1600" b="1" dirty="0" smtClean="0">
                <a:solidFill>
                  <a:srgbClr val="FFFF00"/>
                </a:solidFill>
                <a:latin typeface="Arial" charset="0"/>
              </a:rPr>
              <a:t>трех  </a:t>
            </a:r>
            <a:r>
              <a:rPr lang="ru-RU" sz="1600" b="1" dirty="0">
                <a:solidFill>
                  <a:srgbClr val="FFFF00"/>
                </a:solidFill>
                <a:latin typeface="Arial" charset="0"/>
              </a:rPr>
              <a:t>раз в неделю (индивидуально и фронтально, в зависимости от возраста </a:t>
            </a:r>
            <a:r>
              <a:rPr lang="ru-RU" sz="1600" b="1" dirty="0" smtClean="0">
                <a:solidFill>
                  <a:srgbClr val="FFFF00"/>
                </a:solidFill>
                <a:latin typeface="Arial" charset="0"/>
              </a:rPr>
              <a:t>детей</a:t>
            </a:r>
            <a:r>
              <a:rPr lang="ru-RU" sz="1600" b="1" dirty="0">
                <a:solidFill>
                  <a:srgbClr val="FFFF00"/>
                </a:solidFill>
                <a:latin typeface="Arial" charset="0"/>
              </a:rPr>
              <a:t>.</a:t>
            </a:r>
            <a:r>
              <a:rPr lang="ru-RU" sz="1600" b="1" dirty="0" smtClean="0">
                <a:solidFill>
                  <a:srgbClr val="FFFF00"/>
                </a:solidFill>
                <a:latin typeface="Arial" charset="0"/>
              </a:rPr>
              <a:t> </a:t>
            </a:r>
            <a:endParaRPr lang="ru-RU" sz="16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87048" name="AutoShape 8"/>
          <p:cNvSpPr>
            <a:spLocks noChangeArrowheads="1"/>
          </p:cNvSpPr>
          <p:nvPr/>
        </p:nvSpPr>
        <p:spPr bwMode="auto">
          <a:xfrm rot="10800000">
            <a:off x="6156325" y="2276475"/>
            <a:ext cx="2987675" cy="2016125"/>
          </a:xfrm>
          <a:prstGeom prst="wedgeRectCallout">
            <a:avLst>
              <a:gd name="adj1" fmla="val 54727"/>
              <a:gd name="adj2" fmla="val 91495"/>
            </a:avLst>
          </a:prstGeom>
          <a:gradFill rotWithShape="1">
            <a:gsLst>
              <a:gs pos="0">
                <a:srgbClr val="0047FF"/>
              </a:gs>
              <a:gs pos="13000">
                <a:srgbClr val="000082"/>
              </a:gs>
              <a:gs pos="28000">
                <a:srgbClr val="0047FF"/>
              </a:gs>
              <a:gs pos="42000">
                <a:srgbClr val="000082"/>
              </a:gs>
              <a:gs pos="57001">
                <a:srgbClr val="0047FF"/>
              </a:gs>
              <a:gs pos="72000">
                <a:srgbClr val="000082"/>
              </a:gs>
              <a:gs pos="87000">
                <a:srgbClr val="0047FF"/>
              </a:gs>
              <a:gs pos="100000">
                <a:srgbClr val="000082"/>
              </a:gs>
            </a:gsLst>
            <a:lin ang="189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 sz="1600" b="1" dirty="0" smtClean="0">
              <a:solidFill>
                <a:srgbClr val="FFFF00"/>
              </a:solidFill>
              <a:latin typeface="Arial" charset="0"/>
            </a:endParaRPr>
          </a:p>
          <a:p>
            <a:pPr algn="ctr"/>
            <a:endParaRPr lang="ru-RU" sz="1600" b="1" dirty="0" smtClean="0">
              <a:solidFill>
                <a:srgbClr val="FFFF00"/>
              </a:solidFill>
              <a:latin typeface="Arial" charset="0"/>
            </a:endParaRP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" charset="0"/>
              </a:rPr>
              <a:t>При проведении занятий, </a:t>
            </a:r>
            <a:r>
              <a:rPr lang="ru-RU" sz="1600" b="1" dirty="0">
                <a:solidFill>
                  <a:srgbClr val="FFFF00"/>
                </a:solidFill>
                <a:latin typeface="Arial" charset="0"/>
              </a:rPr>
              <a:t>расстояние от экрана до стульев на которых сидят дети 2 - 2,5 метра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nimBg="1"/>
      <p:bldP spid="87044" grpId="0" animBg="1"/>
      <p:bldP spid="87045" grpId="0" animBg="1"/>
      <p:bldP spid="87047" grpId="0" animBg="1"/>
      <p:bldP spid="87049" grpId="0" animBg="1"/>
      <p:bldP spid="870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5"/>
            <a:ext cx="7886728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ТЕМА ПРОЕКТА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988840"/>
            <a:ext cx="6772300" cy="3649960"/>
          </a:xfrm>
        </p:spPr>
        <p:txBody>
          <a:bodyPr>
            <a:normAutofit fontScale="25000" lnSpcReduction="20000"/>
          </a:bodyPr>
          <a:lstStyle/>
          <a:p>
            <a:endParaRPr lang="ru-RU" b="1" i="1" dirty="0" smtClean="0">
              <a:solidFill>
                <a:schemeClr val="tx1"/>
              </a:solidFill>
            </a:endParaRPr>
          </a:p>
          <a:p>
            <a:endParaRPr lang="ru-RU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12800" b="1" i="1" dirty="0" smtClean="0"/>
              <a:t>Развитие </a:t>
            </a:r>
            <a:r>
              <a:rPr lang="ru-RU" sz="12800" b="1" i="1" dirty="0" smtClean="0"/>
              <a:t>познавательной  активности дошкольников в </a:t>
            </a:r>
            <a:r>
              <a:rPr lang="ru-RU" sz="12800" b="1" i="1" dirty="0" smtClean="0"/>
              <a:t>через использование </a:t>
            </a:r>
            <a:r>
              <a:rPr lang="ru-RU" sz="12800" b="1" i="1" dirty="0" smtClean="0">
                <a:solidFill>
                  <a:schemeClr val="tx1"/>
                </a:solidFill>
              </a:rPr>
              <a:t>интерактивного оборудования </a:t>
            </a:r>
            <a:r>
              <a:rPr lang="ru-RU" sz="12800" b="1" i="1" dirty="0" smtClean="0">
                <a:solidFill>
                  <a:schemeClr val="tx1"/>
                </a:solidFill>
              </a:rPr>
              <a:t>в </a:t>
            </a:r>
            <a:r>
              <a:rPr lang="ru-RU" sz="12800" b="1" i="1" dirty="0" smtClean="0"/>
              <a:t>условиях </a:t>
            </a:r>
            <a:r>
              <a:rPr lang="ru-RU" sz="12800" b="1" i="1" dirty="0" smtClean="0"/>
              <a:t>реализации </a:t>
            </a:r>
            <a:r>
              <a:rPr lang="ru-RU" sz="1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федерального</a:t>
            </a:r>
            <a:r>
              <a:rPr lang="ru-RU" sz="12800" b="1" i="1" dirty="0" smtClean="0">
                <a:solidFill>
                  <a:schemeClr val="tx1"/>
                </a:solidFill>
              </a:rPr>
              <a:t> </a:t>
            </a:r>
            <a:r>
              <a:rPr lang="ru-RU" sz="12800" b="1" i="1" dirty="0" smtClean="0">
                <a:solidFill>
                  <a:schemeClr val="tx1"/>
                </a:solidFill>
              </a:rPr>
              <a:t>государственного образовательного стандарта дошкольного образования.</a:t>
            </a:r>
            <a:r>
              <a:rPr lang="ru-RU" sz="12800" dirty="0" smtClean="0">
                <a:solidFill>
                  <a:schemeClr val="tx1"/>
                </a:solidFill>
              </a:rPr>
              <a:t/>
            </a:r>
            <a:br>
              <a:rPr lang="ru-RU" sz="12800" dirty="0" smtClean="0">
                <a:solidFill>
                  <a:schemeClr val="tx1"/>
                </a:solidFill>
              </a:rPr>
            </a:br>
            <a:r>
              <a:rPr lang="ru-RU" sz="12800" dirty="0" smtClean="0">
                <a:solidFill>
                  <a:schemeClr val="tx1"/>
                </a:solidFill>
              </a:rPr>
              <a:t> </a:t>
            </a:r>
            <a:endParaRPr lang="ru-RU" sz="1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23708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ЦЕЛЬ: повышение качества образования через активное внедрение в воспитательно-образовательный процесс информационных технологий</a:t>
            </a:r>
            <a:endParaRPr lang="ru-RU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980728"/>
            <a:ext cx="8286808" cy="55446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dirty="0" smtClean="0"/>
              <a:t>ЗАДАЧИ </a:t>
            </a:r>
            <a:endParaRPr lang="ru-RU" sz="2000" dirty="0" smtClean="0"/>
          </a:p>
          <a:p>
            <a:pPr lvl="0"/>
            <a:r>
              <a:rPr lang="ru-RU" sz="2000" dirty="0" smtClean="0"/>
              <a:t>Обеспечить нормативно – правовую базу по использованию интерактивного оборудования в ДОУ.</a:t>
            </a:r>
          </a:p>
          <a:p>
            <a:pPr lvl="0"/>
            <a:r>
              <a:rPr lang="ru-RU" sz="2000" dirty="0" smtClean="0"/>
              <a:t>Обогатить  развивающую предметно-пространственную среду, обеспечивающую максимальную реализацию образовательного потенциала пространства ДОУ.</a:t>
            </a:r>
          </a:p>
          <a:p>
            <a:pPr lvl="0"/>
            <a:r>
              <a:rPr lang="ru-RU" sz="2000" dirty="0" smtClean="0"/>
              <a:t>Повысить  квалификационный  уровень  педагогов  ДОУ и  умения ориентироваться в мире новых компьютерных технологий для детей, разработать перспективные планы и конспекты занятий с детьми с использованием компьютерных технологий  с учетом возрастных особенностей детей дошкольного возраста.</a:t>
            </a:r>
          </a:p>
          <a:p>
            <a:pPr lvl="0"/>
            <a:r>
              <a:rPr lang="ru-RU" sz="2000" dirty="0" smtClean="0"/>
              <a:t>Развивать информационные и коммуникативные компетенции педагогов.</a:t>
            </a:r>
          </a:p>
          <a:p>
            <a:pPr lvl="0"/>
            <a:r>
              <a:rPr lang="ru-RU" sz="2000" dirty="0" smtClean="0"/>
              <a:t>Создать комплексную модель информационно-методического и технического обеспечения воспитательно-образовательного процесса.</a:t>
            </a:r>
          </a:p>
          <a:p>
            <a:pPr lvl="0"/>
            <a:r>
              <a:rPr lang="ru-RU" sz="2000" dirty="0" smtClean="0"/>
              <a:t>Совершенствовать  условия для активного вовлечения родителей в педагогический процесс  ДОУ.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066800"/>
            <a:ext cx="51054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latin typeface="Georgia" pitchFamily="18" charset="0"/>
              </a:rPr>
              <a:t>В настоящее время компьютерные технологии стали активно применятся в образовательном процессе.  В информатизированном обществе без овладения начальной компьютерной грамотностью и умения использовать компьютерные средства для решения определенных задач немыслима реализация творческого потенциала человека в современной науке, культуре, производстве, деловой и иных сферах жизни. 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2971800" y="457200"/>
            <a:ext cx="2895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Georgia"/>
              </a:rPr>
              <a:t>Актуальность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28600" y="4191000"/>
            <a:ext cx="8458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b="1" dirty="0">
                <a:latin typeface="Georgia" pitchFamily="18" charset="0"/>
              </a:rPr>
              <a:t>Использование интерактивных технологий является одним из эффективных способов повышения мотивации и индивидуализации обучения детей, развития у них творческих способностей и создания благоприятного эмоционального фона.  Использование интерактивных технологий позволяет перейти от объяснительно-иллюстрированного способа обучения к </a:t>
            </a:r>
            <a:r>
              <a:rPr lang="ru-RU" b="1" dirty="0" err="1">
                <a:latin typeface="Georgia" pitchFamily="18" charset="0"/>
              </a:rPr>
              <a:t>деятельностному</a:t>
            </a:r>
            <a:r>
              <a:rPr lang="ru-RU" b="1" dirty="0">
                <a:latin typeface="Georgia" pitchFamily="18" charset="0"/>
              </a:rPr>
              <a:t>, при котором ребенок принимает активное участие в данной деятельности.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b="1" dirty="0">
                <a:latin typeface="Georgia" pitchFamily="18" charset="0"/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0668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 animBg="1"/>
      <p:bldP spid="6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ПЕРЕЧЕНЬ ОБОРУДОВАНИЯ, НЕОБХОДИМОГО ДЛЯ РЕАЛИЗАЦИИ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ИННОВАЦИОННОГО ПРОЕКТА ДОУ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24824869"/>
              </p:ext>
            </p:extLst>
          </p:nvPr>
        </p:nvGraphicFramePr>
        <p:xfrm>
          <a:off x="457200" y="1913053"/>
          <a:ext cx="8435280" cy="4806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488"/>
                <a:gridCol w="3088288"/>
                <a:gridCol w="1296144"/>
                <a:gridCol w="1152128"/>
                <a:gridCol w="2088232"/>
              </a:tblGrid>
              <a:tr h="431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ТИП ОБОРУДОВАНИЯ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ЦЕНА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(в рублях)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СУММА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(в рублях)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1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1200" dirty="0"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1200" dirty="0">
                          <a:latin typeface="+mj-lt"/>
                          <a:ea typeface="Calibri"/>
                          <a:cs typeface="Times New Roman"/>
                        </a:rPr>
                        <a:t>Ноутбуки</a:t>
                      </a: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1200" dirty="0" smtClean="0"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200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+mj-lt"/>
                          <a:ea typeface="Calibri"/>
                          <a:cs typeface="Times New Roman"/>
                        </a:rPr>
                        <a:t>шт</a:t>
                      </a:r>
                      <a:r>
                        <a:rPr lang="en-US" sz="1200" dirty="0" smtClean="0">
                          <a:latin typeface="+mj-lt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dirty="0" smtClean="0">
                          <a:latin typeface="+mj-lt"/>
                          <a:ea typeface="Calibri"/>
                          <a:cs typeface="Times New Roman"/>
                        </a:rPr>
                        <a:t>0000</a:t>
                      </a: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1200" dirty="0" smtClean="0">
                          <a:latin typeface="+mj-lt"/>
                          <a:ea typeface="Calibri"/>
                          <a:cs typeface="Times New Roman"/>
                        </a:rPr>
                        <a:t>120</a:t>
                      </a:r>
                      <a:r>
                        <a:rPr lang="ru-RU" sz="1200" baseline="0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+mj-lt"/>
                          <a:ea typeface="Calibri"/>
                          <a:cs typeface="Times New Roman"/>
                        </a:rPr>
                        <a:t>000</a:t>
                      </a: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893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2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1200" dirty="0">
                          <a:latin typeface="+mj-lt"/>
                          <a:ea typeface="Calibri"/>
                          <a:cs typeface="Times New Roman"/>
                        </a:rPr>
                        <a:t>Цифровая фото-видео техника</a:t>
                      </a: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1200" dirty="0">
                          <a:latin typeface="+mj-lt"/>
                          <a:ea typeface="Calibri"/>
                          <a:cs typeface="Times New Roman"/>
                        </a:rPr>
                        <a:t>1шт.</a:t>
                      </a: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1200" dirty="0" smtClean="0">
                          <a:latin typeface="+mj-lt"/>
                          <a:ea typeface="Calibri"/>
                          <a:cs typeface="Times New Roman"/>
                        </a:rPr>
                        <a:t>13000</a:t>
                      </a: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1200" dirty="0" smtClean="0">
                          <a:latin typeface="+mj-lt"/>
                          <a:ea typeface="Calibri"/>
                          <a:cs typeface="Times New Roman"/>
                        </a:rPr>
                        <a:t>13000</a:t>
                      </a: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893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3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1200" dirty="0">
                          <a:latin typeface="+mj-lt"/>
                          <a:ea typeface="Calibri"/>
                          <a:cs typeface="Times New Roman"/>
                        </a:rPr>
                        <a:t>Интерактивный стол </a:t>
                      </a: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1200" dirty="0"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+mj-lt"/>
                          <a:ea typeface="Calibri"/>
                          <a:cs typeface="Times New Roman"/>
                        </a:rPr>
                        <a:t>шт.</a:t>
                      </a: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1200" dirty="0" smtClean="0">
                          <a:latin typeface="+mj-lt"/>
                          <a:ea typeface="Times New Roman"/>
                          <a:cs typeface="Times New Roman"/>
                        </a:rPr>
                        <a:t>299000</a:t>
                      </a: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1200" dirty="0" smtClean="0">
                          <a:latin typeface="+mj-lt"/>
                          <a:ea typeface="Times New Roman"/>
                          <a:cs typeface="Times New Roman"/>
                        </a:rPr>
                        <a:t>598000</a:t>
                      </a: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893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4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1200" dirty="0">
                          <a:latin typeface="+mj-lt"/>
                          <a:ea typeface="Calibri"/>
                          <a:cs typeface="Times New Roman"/>
                        </a:rPr>
                        <a:t>Интерактивная </a:t>
                      </a:r>
                      <a:r>
                        <a:rPr lang="ru-RU" sz="1200" dirty="0" smtClean="0">
                          <a:latin typeface="+mj-lt"/>
                          <a:ea typeface="Calibri"/>
                          <a:cs typeface="Times New Roman"/>
                        </a:rPr>
                        <a:t>система</a:t>
                      </a:r>
                      <a:r>
                        <a:rPr lang="ru-RU" sz="1200" baseline="0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1200">
                          <a:latin typeface="+mj-lt"/>
                          <a:ea typeface="Calibri"/>
                          <a:cs typeface="Times New Roman"/>
                        </a:rPr>
                        <a:t>2 шт</a:t>
                      </a:r>
                      <a:endParaRPr lang="ru-RU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1200" dirty="0" smtClean="0">
                          <a:latin typeface="+mj-lt"/>
                          <a:ea typeface="Times New Roman"/>
                          <a:cs typeface="Times New Roman"/>
                        </a:rPr>
                        <a:t>99000</a:t>
                      </a: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1200" dirty="0" smtClean="0">
                          <a:latin typeface="+mj-lt"/>
                          <a:ea typeface="Times New Roman"/>
                          <a:cs typeface="Times New Roman"/>
                        </a:rPr>
                        <a:t>198000</a:t>
                      </a: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107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5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1200" dirty="0" smtClean="0">
                          <a:latin typeface="+mj-lt"/>
                          <a:ea typeface="Times New Roman"/>
                          <a:cs typeface="Times New Roman"/>
                        </a:rPr>
                        <a:t>Музыкальный</a:t>
                      </a:r>
                      <a:r>
                        <a:rPr lang="ru-RU" sz="1200" baseline="0" dirty="0" smtClean="0">
                          <a:latin typeface="+mj-lt"/>
                          <a:ea typeface="Times New Roman"/>
                          <a:cs typeface="Times New Roman"/>
                        </a:rPr>
                        <a:t>  центр</a:t>
                      </a: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1200" dirty="0">
                          <a:latin typeface="+mj-lt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200" dirty="0" err="1" smtClean="0">
                          <a:latin typeface="+mj-lt"/>
                          <a:ea typeface="Calibri"/>
                          <a:cs typeface="Times New Roman"/>
                        </a:rPr>
                        <a:t>шт</a:t>
                      </a: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1200" dirty="0" smtClean="0">
                          <a:latin typeface="+mj-lt"/>
                          <a:ea typeface="Times New Roman"/>
                          <a:cs typeface="Times New Roman"/>
                        </a:rPr>
                        <a:t>5600</a:t>
                      </a: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1200" dirty="0" smtClean="0">
                          <a:latin typeface="+mj-lt"/>
                          <a:ea typeface="Times New Roman"/>
                          <a:cs typeface="Times New Roman"/>
                        </a:rPr>
                        <a:t>11200</a:t>
                      </a: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4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6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Проектор(</a:t>
                      </a:r>
                      <a:r>
                        <a:rPr lang="ru-RU" sz="1200" dirty="0" err="1" smtClean="0">
                          <a:latin typeface="+mj-lt"/>
                        </a:rPr>
                        <a:t>столик,экран</a:t>
                      </a:r>
                      <a:r>
                        <a:rPr lang="ru-RU" sz="1200" dirty="0" smtClean="0">
                          <a:latin typeface="+mj-lt"/>
                        </a:rPr>
                        <a:t> на штативе)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1комплект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64500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64500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9338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7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Комплект программируемых мини-роботов для обучения первоначальным</a:t>
                      </a:r>
                      <a:r>
                        <a:rPr lang="ru-RU" sz="1200" baseline="0" dirty="0" smtClean="0">
                          <a:latin typeface="+mj-lt"/>
                        </a:rPr>
                        <a:t> основам программирования в процессе игры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2комплекта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31500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63000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34877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8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  <a:cs typeface="Times New Roman"/>
                        </a:rPr>
                        <a:t>Документ-камера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2шт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45000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90000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339598">
                <a:tc>
                  <a:txBody>
                    <a:bodyPr/>
                    <a:lstStyle/>
                    <a:p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1млн49тыс700рублей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ОСНОВНЫЕ РИСКИ  ИННОВАЦИОННОГО ПРОЕКТА И ПУТИ ИХ МИНИМИЗАЦИИ.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9069113"/>
              </p:ext>
            </p:extLst>
          </p:nvPr>
        </p:nvGraphicFramePr>
        <p:xfrm>
          <a:off x="457200" y="1935163"/>
          <a:ext cx="8229600" cy="467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48"/>
                <a:gridCol w="4361708"/>
                <a:gridCol w="3610744"/>
              </a:tblGrid>
              <a:tr h="727499">
                <a:tc>
                  <a:txBody>
                    <a:bodyPr/>
                    <a:lstStyle/>
                    <a:p>
                      <a:pPr marL="10795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РИСКИ ИННОВАЦИОННОГО ПРОЕКТА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ПУТИ ИХ МИНИМИЗАЦИИ</a:t>
                      </a:r>
                      <a:endParaRPr lang="ru-RU" sz="1400" dirty="0"/>
                    </a:p>
                  </a:txBody>
                  <a:tcPr/>
                </a:tc>
              </a:tr>
              <a:tr h="1673694">
                <a:tc>
                  <a:txBody>
                    <a:bodyPr/>
                    <a:lstStyle/>
                    <a:p>
                      <a:pPr marL="10795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Риски: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недостаточная готовность педагогов организовать образовательную деятельность с использованием современных развивающих технологий.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у педагогов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уровня квалификации по использованию современных требований к организации образовательной деятельности.</a:t>
                      </a:r>
                      <a:endParaRPr lang="ru-RU" dirty="0"/>
                    </a:p>
                  </a:txBody>
                  <a:tcPr/>
                </a:tc>
              </a:tr>
              <a:tr h="11038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none" dirty="0" smtClean="0"/>
                        <a:t>Несогласованность требований педагогов и родителей  к последовательному развитию и воспитанию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Использование интерактивных форм с родителями</a:t>
                      </a:r>
                    </a:p>
                  </a:txBody>
                  <a:tcPr/>
                </a:tc>
              </a:tr>
              <a:tr h="10851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none" dirty="0" smtClean="0"/>
                        <a:t>Выход из строя оборудования.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Обслуживание</a:t>
                      </a:r>
                      <a:r>
                        <a:rPr kumimoji="0" lang="ru-RU" sz="18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интерактивного оборудования.</a:t>
                      </a:r>
                      <a:endParaRPr lang="ru-RU" u="none" dirty="0" smtClean="0"/>
                    </a:p>
                    <a:p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Этапы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000108"/>
            <a:ext cx="8258204" cy="564360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400" dirty="0" smtClean="0"/>
              <a:t>Проект  включает в себя три основных этапа: подготовительный, основной и заключительный. </a:t>
            </a:r>
          </a:p>
          <a:p>
            <a:pPr>
              <a:buNone/>
            </a:pPr>
            <a:r>
              <a:rPr lang="ru-RU" sz="3400" dirty="0" smtClean="0"/>
              <a:t>              </a:t>
            </a:r>
            <a:r>
              <a:rPr lang="ru-RU" sz="3400" b="1" dirty="0" smtClean="0"/>
              <a:t>На первом этапе</a:t>
            </a:r>
            <a:r>
              <a:rPr lang="ru-RU" sz="3400" dirty="0" smtClean="0"/>
              <a:t> идет подготовка нормативно-правовой базы и стимулирующей предметно-пространственной развивающей среды. </a:t>
            </a:r>
          </a:p>
          <a:p>
            <a:pPr>
              <a:buNone/>
            </a:pPr>
            <a:r>
              <a:rPr lang="ru-RU" sz="3400" dirty="0" smtClean="0"/>
              <a:t>              </a:t>
            </a:r>
            <a:r>
              <a:rPr lang="ru-RU" sz="3400" b="1" dirty="0" smtClean="0"/>
              <a:t>На основном этапе </a:t>
            </a:r>
            <a:r>
              <a:rPr lang="ru-RU" sz="3400" dirty="0" smtClean="0"/>
              <a:t>реализуются задачи проекта в практической деятельности в работе с  педагогами, детьми</a:t>
            </a:r>
            <a:r>
              <a:rPr lang="ru-RU" sz="3400" dirty="0"/>
              <a:t> </a:t>
            </a:r>
            <a:r>
              <a:rPr lang="ru-RU" sz="3400" dirty="0" smtClean="0"/>
              <a:t> и  </a:t>
            </a:r>
            <a:r>
              <a:rPr lang="ru-RU" sz="3400" dirty="0"/>
              <a:t>родителями </a:t>
            </a:r>
            <a:endParaRPr lang="ru-RU" sz="3400" dirty="0" smtClean="0"/>
          </a:p>
          <a:p>
            <a:pPr>
              <a:buNone/>
            </a:pPr>
            <a:r>
              <a:rPr lang="ru-RU" sz="3400" b="1" dirty="0" smtClean="0"/>
              <a:t>             Заключительный этап</a:t>
            </a:r>
            <a:r>
              <a:rPr lang="ru-RU" sz="3400" dirty="0" smtClean="0"/>
              <a:t>-мониторинг результатов работы по проекту, а также представление на круглых столах передового педагогического опыта, размещение наработок в СМИ.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157147" y="4025643"/>
            <a:ext cx="3236979" cy="24277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Реализация проекта.</a:t>
            </a:r>
            <a:br>
              <a:rPr lang="ru-RU" sz="4000" dirty="0" smtClean="0"/>
            </a:br>
            <a:r>
              <a:rPr lang="ru-RU" sz="4000" dirty="0" smtClean="0"/>
              <a:t>Приобретение оборудования</a:t>
            </a:r>
            <a:br>
              <a:rPr lang="ru-RU" sz="4000" dirty="0" smtClean="0"/>
            </a:br>
            <a:r>
              <a:rPr lang="ru-RU" sz="4000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72" y="1847088"/>
            <a:ext cx="2951889" cy="22139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75969">
            <a:off x="6189747" y="258030"/>
            <a:ext cx="2747797" cy="2060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8220"/>
            <a:ext cx="3131840" cy="23488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9832" y="1556793"/>
            <a:ext cx="31776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Создана предметно-развивающая среда: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 ноутбука,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принтера, компьютер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музыкальных центра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интерактивные доски,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интерактивных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стола,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документ-камеры,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проектор ,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мини-роботы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Создана  единая внутренняя локальная Интернет-сеть.</a:t>
            </a:r>
          </a:p>
        </p:txBody>
      </p:sp>
    </p:spTree>
    <p:extLst>
      <p:ext uri="{BB962C8B-B14F-4D97-AF65-F5344CB8AC3E}">
        <p14:creationId xmlns:p14="http://schemas.microsoft.com/office/powerpoint/2010/main" xmlns="" val="4125823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858</Words>
  <Application>Microsoft Office PowerPoint</Application>
  <PresentationFormat>Экран (4:3)</PresentationFormat>
  <Paragraphs>137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МБДОУ №5</vt:lpstr>
      <vt:lpstr>  ТЕМА ПРОЕКТА</vt:lpstr>
      <vt:lpstr>ЦЕЛЬ: повышение качества образования через активное внедрение в воспитательно-образовательный процесс информационных технологий</vt:lpstr>
      <vt:lpstr>Слайд 4</vt:lpstr>
      <vt:lpstr>Слайд 5</vt:lpstr>
      <vt:lpstr>ПЕРЕЧЕНЬ ОБОРУДОВАНИЯ, НЕОБХОДИМОГО ДЛЯ РЕАЛИЗАЦИИ ИННОВАЦИОННОГО ПРОЕКТА ДОУ</vt:lpstr>
      <vt:lpstr>ОСНОВНЫЕ РИСКИ  ИННОВАЦИОННОГО ПРОЕКТА И ПУТИ ИХ МИНИМИЗАЦИИ.</vt:lpstr>
      <vt:lpstr>Этапы проекта </vt:lpstr>
      <vt:lpstr>Реализация проекта. Приобретение оборудования  </vt:lpstr>
      <vt:lpstr>Подготовка кадров</vt:lpstr>
      <vt:lpstr>Работа с детьми</vt:lpstr>
      <vt:lpstr>Слайд 12</vt:lpstr>
      <vt:lpstr>Ожидаемые результаты: </vt:lpstr>
      <vt:lpstr>Слайд 14</vt:lpstr>
      <vt:lpstr>Условия для сбережения здоровья ребенка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 </dc:title>
  <cp:lastModifiedBy>USER</cp:lastModifiedBy>
  <cp:revision>70</cp:revision>
  <dcterms:modified xsi:type="dcterms:W3CDTF">2015-02-12T07:12:48Z</dcterms:modified>
</cp:coreProperties>
</file>